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1" r:id="rId4"/>
    <p:sldId id="278" r:id="rId5"/>
    <p:sldId id="260" r:id="rId6"/>
    <p:sldId id="277" r:id="rId7"/>
    <p:sldId id="262" r:id="rId8"/>
    <p:sldId id="267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34" autoAdjust="0"/>
    <p:restoredTop sz="94714" autoAdjust="0"/>
  </p:normalViewPr>
  <p:slideViewPr>
    <p:cSldViewPr>
      <p:cViewPr varScale="1">
        <p:scale>
          <a:sx n="69" d="100"/>
          <a:sy n="69" d="100"/>
        </p:scale>
        <p:origin x="-139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5F190E7-8AAB-461F-A33E-50D08F165684}" type="datetimeFigureOut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CB9005A-695F-4048-A00B-C2DE2F8D1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827562"/>
          </a:xfrm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pPr algn="ctr"/>
            <a:r>
              <a:rPr lang="en-US" sz="5400" u="sng" dirty="0" smtClean="0">
                <a:solidFill>
                  <a:schemeClr val="tx1"/>
                </a:solidFill>
              </a:rPr>
              <a:t>PICARESQUE  NOVELS</a:t>
            </a:r>
            <a:endParaRPr lang="en-US" sz="5400" u="sng" dirty="0">
              <a:solidFill>
                <a:schemeClr val="tx1"/>
              </a:solidFill>
            </a:endParaRPr>
          </a:p>
        </p:txBody>
      </p:sp>
      <p:pic>
        <p:nvPicPr>
          <p:cNvPr id="8" name="Picture 7" descr="picaresqu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2966341"/>
            <a:ext cx="3845740" cy="3891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9400" y="1447800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       -Dr. </a:t>
            </a:r>
            <a:r>
              <a:rPr lang="en-US" sz="2000" dirty="0" err="1" smtClean="0"/>
              <a:t>Santoshi</a:t>
            </a:r>
            <a:r>
              <a:rPr lang="en-US" sz="2000" dirty="0" smtClean="0"/>
              <a:t> </a:t>
            </a:r>
            <a:r>
              <a:rPr lang="en-US" sz="2000" dirty="0" err="1" smtClean="0"/>
              <a:t>Bhawani</a:t>
            </a:r>
            <a:r>
              <a:rPr lang="en-US" sz="2000" dirty="0" smtClean="0"/>
              <a:t> </a:t>
            </a:r>
            <a:r>
              <a:rPr lang="en-US" sz="2000" dirty="0" err="1" smtClean="0"/>
              <a:t>Mishra</a:t>
            </a:r>
            <a:endParaRPr lang="en-US" sz="2000" dirty="0" smtClean="0"/>
          </a:p>
          <a:p>
            <a:r>
              <a:rPr lang="en-US" sz="2000" dirty="0" smtClean="0"/>
              <a:t>                  Assistant Professor</a:t>
            </a:r>
          </a:p>
          <a:p>
            <a:r>
              <a:rPr lang="en-US" sz="2000" dirty="0" smtClean="0"/>
              <a:t>                  </a:t>
            </a:r>
            <a:r>
              <a:rPr lang="en-US" sz="2000" dirty="0" err="1" smtClean="0"/>
              <a:t>Magadh</a:t>
            </a:r>
            <a:r>
              <a:rPr lang="en-US" sz="2000" dirty="0" smtClean="0"/>
              <a:t> </a:t>
            </a:r>
            <a:r>
              <a:rPr lang="en-US" sz="2000" dirty="0" err="1" smtClean="0"/>
              <a:t>Mahila</a:t>
            </a:r>
            <a:r>
              <a:rPr lang="en-US" sz="2000" dirty="0" smtClean="0"/>
              <a:t> College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300" b="1" dirty="0" smtClean="0">
                <a:solidFill>
                  <a:schemeClr val="accent1">
                    <a:lumMod val="75000"/>
                  </a:schemeClr>
                </a:solidFill>
              </a:rPr>
              <a:t>‘Don Quixote’</a:t>
            </a:r>
            <a:endParaRPr lang="en-US" sz="43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 descr="391px-El_ingenioso_hidalgo_don_Quijote_de_la_Manch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3276600"/>
            <a:ext cx="1939856" cy="297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images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00" y="3276600"/>
            <a:ext cx="1905000" cy="3028950"/>
          </a:xfrm>
          <a:prstGeom prst="rect">
            <a:avLst/>
          </a:prstGeom>
        </p:spPr>
      </p:pic>
      <p:pic>
        <p:nvPicPr>
          <p:cNvPr id="6" name="Picture 5" descr="800px-Cervantes_Jáuregui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3276600"/>
            <a:ext cx="2324500" cy="304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371600" y="1295400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 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is a Spanish novel by </a:t>
            </a:r>
            <a:r>
              <a:rPr lang="en-US" sz="2400" dirty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Miguel de Cervantes </a:t>
            </a:r>
            <a:r>
              <a:rPr lang="en-US" sz="2400" dirty="0" smtClean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Saavedra 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(1547-1616), 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published in two volumes, in 1605 and 1615. The "single most important progenitor of the modern novel", that M. H. Abrams has described as a "quasi-picaresque narrative".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300" b="1" dirty="0" smtClean="0">
                <a:solidFill>
                  <a:schemeClr val="accent1">
                    <a:lumMod val="75000"/>
                  </a:schemeClr>
                </a:solidFill>
              </a:rPr>
              <a:t>‘Simplicius Simplicissimus’</a:t>
            </a:r>
          </a:p>
        </p:txBody>
      </p:sp>
      <p:pic>
        <p:nvPicPr>
          <p:cNvPr id="4" name="Content Placeholder 3" descr="320px-Simplicissimus_Cover_page166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3657600"/>
            <a:ext cx="1557386" cy="2740025"/>
          </a:xfrm>
        </p:spPr>
      </p:pic>
      <p:pic>
        <p:nvPicPr>
          <p:cNvPr id="5" name="Picture 4" descr="simplicissimus_it_19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1000" y="3657600"/>
            <a:ext cx="1819576" cy="2667000"/>
          </a:xfrm>
          <a:prstGeom prst="rect">
            <a:avLst/>
          </a:prstGeom>
        </p:spPr>
      </p:pic>
      <p:pic>
        <p:nvPicPr>
          <p:cNvPr id="6" name="Picture 5" descr="800px-Hans_Jakob_Christoffel_von_Grimmelshausen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7400" y="3886200"/>
            <a:ext cx="1914650" cy="2362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220px-Hans_Jakob_Christoffel_von_Grimmelshausen_bw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2200" y="3657600"/>
            <a:ext cx="2330131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609600" y="15240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is a picaresque novel of the lower Baroque style, written in 1668 by </a:t>
            </a:r>
            <a:r>
              <a:rPr lang="en-US" sz="2400" dirty="0" smtClean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Hans </a:t>
            </a:r>
            <a:r>
              <a:rPr lang="en-US" sz="2400" dirty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Jakob Christoffel von Grimmelshausen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 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(1621-1676) and 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probably published the same year (although bearing the date 1669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). 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It describes the devastation caused by the </a:t>
            </a:r>
            <a:endParaRPr lang="en-US" sz="2400" dirty="0" smtClean="0">
              <a:latin typeface="Adobe Garamond Pro Bold" pitchFamily="18" charset="0"/>
              <a:ea typeface="Always In My Heart" pitchFamily="2" charset="0"/>
            </a:endParaRPr>
          </a:p>
          <a:p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Thirty 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Years' War.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300" b="1" dirty="0" smtClean="0">
                <a:solidFill>
                  <a:schemeClr val="accent1">
                    <a:lumMod val="75000"/>
                  </a:schemeClr>
                </a:solidFill>
              </a:rPr>
              <a:t>‘</a:t>
            </a: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Gil</a:t>
            </a:r>
            <a:r>
              <a:rPr lang="en-US" sz="4300" b="1" dirty="0" smtClean="0">
                <a:solidFill>
                  <a:schemeClr val="accent1">
                    <a:lumMod val="75000"/>
                  </a:schemeClr>
                </a:solidFill>
              </a:rPr>
              <a:t> Blas’</a:t>
            </a:r>
          </a:p>
        </p:txBody>
      </p:sp>
      <p:pic>
        <p:nvPicPr>
          <p:cNvPr id="4" name="Content Placeholder 3" descr="800px-GilBlas1761T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3352800"/>
            <a:ext cx="3733800" cy="3192399"/>
          </a:xfrm>
        </p:spPr>
      </p:pic>
      <p:pic>
        <p:nvPicPr>
          <p:cNvPr id="5" name="Picture 4" descr="Alain-René_Lesa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3505200"/>
            <a:ext cx="2998470" cy="2895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219200" y="137160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is a picaresque novel 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by 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French novelist</a:t>
            </a:r>
            <a:r>
              <a:rPr lang="en-US" sz="2400" dirty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 </a:t>
            </a:r>
            <a:r>
              <a:rPr lang="en-US" sz="2400" dirty="0" smtClean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Alain-René Lesage 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(6 May 1668 – 17 November 1747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)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 published between 1715 and 1735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. It exercised the profoundest influence on the Picaresque Novels in England. </a:t>
            </a:r>
            <a:endParaRPr lang="en-US" sz="2400" dirty="0">
              <a:latin typeface="Adobe Garamond Pro Bold" pitchFamily="18" charset="0"/>
              <a:ea typeface="Always In My Heart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‘Moll Flanders’</a:t>
            </a:r>
          </a:p>
        </p:txBody>
      </p:sp>
      <p:pic>
        <p:nvPicPr>
          <p:cNvPr id="6" name="Content Placeholder 5" descr="51eXcaxiySL._SX331_BO1,204,203,200_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3581400"/>
            <a:ext cx="1752600" cy="2626269"/>
          </a:xfrm>
        </p:spPr>
      </p:pic>
      <p:pic>
        <p:nvPicPr>
          <p:cNvPr id="7" name="Picture 6" descr="800px-Daniel_Defoe_Kneller_Sty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5600" y="3429000"/>
            <a:ext cx="2420067" cy="2895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Moll_Flander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0" y="3581400"/>
            <a:ext cx="296515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3000" y="1295400"/>
            <a:ext cx="7467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dobe Garamond Pro Bold" pitchFamily="18" charset="0"/>
                <a:ea typeface="Always In My Heart" pitchFamily="2" charset="0"/>
              </a:rPr>
              <a:t>is a novel by </a:t>
            </a:r>
            <a:r>
              <a:rPr lang="en-US" sz="2200" dirty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Daniel </a:t>
            </a:r>
            <a:r>
              <a:rPr lang="en-US" sz="2200" dirty="0" smtClean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Defoe </a:t>
            </a:r>
            <a:r>
              <a:rPr lang="en-US" sz="2200" dirty="0" smtClean="0">
                <a:latin typeface="Adobe Garamond Pro Bold" pitchFamily="18" charset="0"/>
                <a:ea typeface="Always In My Heart" pitchFamily="2" charset="0"/>
              </a:rPr>
              <a:t>(1660-1731), </a:t>
            </a:r>
            <a:r>
              <a:rPr lang="en-US" sz="2200" dirty="0">
                <a:latin typeface="Adobe Garamond Pro Bold" pitchFamily="18" charset="0"/>
                <a:ea typeface="Always In My Heart" pitchFamily="2" charset="0"/>
              </a:rPr>
              <a:t>first published in 1722. It purports to be the true account of the life of the eponymous Moll, detailing her exploits from birth until old age. </a:t>
            </a:r>
          </a:p>
          <a:p>
            <a:r>
              <a:rPr lang="en-US" sz="2200" dirty="0">
                <a:latin typeface="Adobe Garamond Pro Bold" pitchFamily="18" charset="0"/>
                <a:ea typeface="Always In My Heart" pitchFamily="2" charset="0"/>
              </a:rPr>
              <a:t>This novel enlarged the scope of this genre as it depicts the life of a dissolute heroine and not of a hero.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‘TOM JONES’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47800"/>
            <a:ext cx="7620000" cy="487375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‘The History of Tom Jones, a Foundling’, </a:t>
            </a:r>
            <a:r>
              <a:rPr lang="en-US" sz="2000" dirty="0" smtClean="0">
                <a:latin typeface="Adobe Garamond Pro Bold" pitchFamily="18" charset="0"/>
                <a:ea typeface="Always In My Heart" pitchFamily="2" charset="0"/>
              </a:rPr>
              <a:t>often known simply as </a:t>
            </a:r>
            <a:r>
              <a:rPr lang="en-US" sz="20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‘Tom Jones’, </a:t>
            </a:r>
            <a:r>
              <a:rPr lang="en-US" sz="2000" dirty="0" smtClean="0">
                <a:latin typeface="Adobe Garamond Pro Bold" pitchFamily="18" charset="0"/>
                <a:ea typeface="Always In My Heart" pitchFamily="2" charset="0"/>
              </a:rPr>
              <a:t>is a comic novel by English playwright and novelist </a:t>
            </a:r>
            <a:r>
              <a:rPr lang="en-US" sz="2000" dirty="0" smtClean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Henry Fielding, </a:t>
            </a:r>
            <a:r>
              <a:rPr lang="en-US" sz="2000" dirty="0" smtClean="0">
                <a:latin typeface="Adobe Garamond Pro Bold" pitchFamily="18" charset="0"/>
                <a:ea typeface="Always In My Heart" pitchFamily="2" charset="0"/>
              </a:rPr>
              <a:t>first published in 1749.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Adobe Garamond Pro Bold" pitchFamily="18" charset="0"/>
                <a:ea typeface="Always In My Heart" pitchFamily="2" charset="0"/>
              </a:rPr>
              <a:t>It is both a Bildungsroman and a picaresque novel.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/>
              <a:t> </a:t>
            </a:r>
            <a:r>
              <a:rPr lang="en-US" sz="2000" dirty="0" smtClean="0">
                <a:latin typeface="Adobe Garamond Pro Bold" pitchFamily="18" charset="0"/>
                <a:ea typeface="Always In My Heart" pitchFamily="2" charset="0"/>
              </a:rPr>
              <a:t>It totals 346,747 words divided into 18 smaller books, each preceded by a discursive chapter, often on topics unrelated to the book itself.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Adobe Garamond Pro Bold" pitchFamily="18" charset="0"/>
                <a:ea typeface="Always In My Heart" pitchFamily="2" charset="0"/>
              </a:rPr>
              <a:t>It is dedicated to George Lyttleton.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Adobe Garamond Pro Bold" pitchFamily="18" charset="0"/>
                <a:ea typeface="Always In My Heart" pitchFamily="2" charset="0"/>
              </a:rPr>
              <a:t>The novel is highly organized, despite its length.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Adobe Garamond Pro Bold" pitchFamily="18" charset="0"/>
                <a:ea typeface="Always In My Heart" pitchFamily="2" charset="0"/>
              </a:rPr>
              <a:t>It became a best seller, with four editions being published in its first year alone.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Adobe Garamond Pro Bold" pitchFamily="18" charset="0"/>
                <a:ea typeface="Always In My Heart" pitchFamily="2" charset="0"/>
              </a:rPr>
              <a:t>Tom Jones is generally regarded as Fielding's greatest book and as a very influential English novel.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7467600" cy="1935162"/>
          </a:xfrm>
        </p:spPr>
        <p:txBody>
          <a:bodyPr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2000" dirty="0" smtClean="0">
                <a:solidFill>
                  <a:schemeClr val="tx1"/>
                </a:solidFill>
                <a:latin typeface="Adobe Garamond Pro Bold" pitchFamily="18" charset="0"/>
                <a:ea typeface="Always In My Heart" pitchFamily="2" charset="0"/>
                <a:cs typeface="+mn-cs"/>
              </a:rPr>
              <a:t>   </a:t>
            </a:r>
            <a:r>
              <a:rPr lang="en-US" sz="3600" dirty="0" smtClean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  <a:cs typeface="+mn-cs"/>
              </a:rPr>
              <a:t>HENRY FIELDING</a:t>
            </a:r>
            <a:r>
              <a:rPr lang="en-US" sz="2000" dirty="0" smtClean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  <a:cs typeface="+mn-cs"/>
              </a:rPr>
              <a:t>  (1707-1754)</a:t>
            </a:r>
            <a:r>
              <a:rPr lang="en-US" sz="2000" dirty="0" smtClean="0">
                <a:solidFill>
                  <a:schemeClr val="tx1"/>
                </a:solidFill>
                <a:latin typeface="Adobe Garamond Pro Bold" pitchFamily="18" charset="0"/>
                <a:ea typeface="Always In My Heart" pitchFamily="2" charset="0"/>
                <a:cs typeface="+mn-cs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Adobe Garamond Pro Bold" pitchFamily="18" charset="0"/>
                <a:ea typeface="Always In My Heart" pitchFamily="2" charset="0"/>
                <a:cs typeface="+mn-cs"/>
              </a:rPr>
            </a:br>
            <a:r>
              <a:rPr lang="en-US" sz="2400" dirty="0" smtClean="0">
                <a:solidFill>
                  <a:schemeClr val="tx1"/>
                </a:solidFill>
                <a:latin typeface="Adobe Garamond Pro Bold" pitchFamily="18" charset="0"/>
                <a:ea typeface="Always In My Heart" pitchFamily="2" charset="0"/>
                <a:cs typeface="+mn-cs"/>
              </a:rPr>
              <a:t>is known for his rich, earthy humor and satirical prowess, and as the author of the picaresque novel </a:t>
            </a:r>
            <a:r>
              <a:rPr lang="en-US" sz="24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  <a:cs typeface="+mn-cs"/>
              </a:rPr>
              <a:t>TOM JONES</a:t>
            </a:r>
            <a:r>
              <a:rPr lang="en-US" sz="2400" dirty="0" smtClean="0">
                <a:solidFill>
                  <a:schemeClr val="tx1"/>
                </a:solidFill>
                <a:latin typeface="Adobe Garamond Pro Bold" pitchFamily="18" charset="0"/>
                <a:ea typeface="Always In My Heart" pitchFamily="2" charset="0"/>
                <a:cs typeface="+mn-cs"/>
              </a:rPr>
              <a:t>.</a:t>
            </a:r>
            <a:endParaRPr lang="en-US" sz="2000" dirty="0" smtClean="0">
              <a:solidFill>
                <a:srgbClr val="FF0000"/>
              </a:solidFill>
              <a:latin typeface="Adobe Garamond Pro Bold" pitchFamily="18" charset="0"/>
              <a:ea typeface="Always In My Heart" pitchFamily="2" charset="0"/>
              <a:cs typeface="+mn-cs"/>
            </a:endParaRPr>
          </a:p>
        </p:txBody>
      </p:sp>
      <p:pic>
        <p:nvPicPr>
          <p:cNvPr id="4" name="Content Placeholder 3" descr="d0b9125544c095bc48387a2dbea076a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2819400"/>
            <a:ext cx="2010555" cy="3440113"/>
          </a:xfrm>
        </p:spPr>
      </p:pic>
      <p:pic>
        <p:nvPicPr>
          <p:cNvPr id="5" name="Picture 4" descr="320px-TomJonesTit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4600" y="2438400"/>
            <a:ext cx="2133600" cy="4007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Henry_Field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6200" y="3352800"/>
            <a:ext cx="2028825" cy="2457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‘JOSEPH  ANDREWS’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2057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8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‘</a:t>
            </a:r>
            <a:r>
              <a:rPr lang="en-US" sz="24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Joseph Andrews’ 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, or </a:t>
            </a:r>
            <a:r>
              <a:rPr lang="en-US" sz="24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‘The History of the Adventures of Joseph Andrews and of his Friend Mr. Abraham Adams’ 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(1742), was the first published full-length novel of the English author </a:t>
            </a:r>
            <a:r>
              <a:rPr lang="en-US" sz="2400" dirty="0" smtClean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Henry Fielding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, and indeed among the first novels in the English language.</a:t>
            </a:r>
          </a:p>
        </p:txBody>
      </p:sp>
      <p:pic>
        <p:nvPicPr>
          <p:cNvPr id="4" name="Picture 3" descr="800px-Josephandrewsfirstedi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3581399"/>
            <a:ext cx="1981200" cy="3162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Henry-Fielding-Joseph-Andrew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800" y="3581400"/>
            <a:ext cx="1981200" cy="3169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‘RODERICK RANDOM’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371600"/>
            <a:ext cx="74676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dobe Garamond Pro Bold" pitchFamily="18" charset="0"/>
              </a:rPr>
              <a:t>‘The Adventures of Roderick Random’</a:t>
            </a:r>
            <a:r>
              <a:rPr lang="en-US" dirty="0" smtClean="0">
                <a:solidFill>
                  <a:srgbClr val="FF0000"/>
                </a:solidFill>
                <a:latin typeface="Adobe Garamond Pro Bold" pitchFamily="18" charset="0"/>
              </a:rPr>
              <a:t> </a:t>
            </a:r>
            <a:r>
              <a:rPr lang="en-US" dirty="0" smtClean="0">
                <a:latin typeface="Adobe Garamond Pro Bold" pitchFamily="18" charset="0"/>
              </a:rPr>
              <a:t>is a picaresque novel by the Scottish author -</a:t>
            </a:r>
            <a:br>
              <a:rPr lang="en-US" dirty="0" smtClean="0">
                <a:latin typeface="Adobe Garamond Pro Bold" pitchFamily="18" charset="0"/>
              </a:rPr>
            </a:br>
            <a:r>
              <a:rPr lang="en-US" b="1" dirty="0" smtClean="0">
                <a:solidFill>
                  <a:srgbClr val="7030A0"/>
                </a:solidFill>
                <a:latin typeface="Adobe Garamond Pro Bold" pitchFamily="18" charset="0"/>
              </a:rPr>
              <a:t>Tobias George Smollett</a:t>
            </a:r>
            <a:r>
              <a:rPr lang="en-US" dirty="0" smtClean="0">
                <a:latin typeface="Adobe Garamond Pro Bold" pitchFamily="18" charset="0"/>
              </a:rPr>
              <a:t> (1721-1771), first published in 1748.</a:t>
            </a:r>
            <a:endParaRPr lang="en-US" dirty="0">
              <a:latin typeface="Adobe Garamond Pro Bold" pitchFamily="18" charset="0"/>
            </a:endParaRPr>
          </a:p>
        </p:txBody>
      </p:sp>
      <p:pic>
        <p:nvPicPr>
          <p:cNvPr id="7" name="Picture 6" descr="roderi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3352800"/>
            <a:ext cx="1716749" cy="2863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Tobias_Smollett_c_177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3200400"/>
            <a:ext cx="2820353" cy="3429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roderick rando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3276600"/>
            <a:ext cx="2531918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‘PEREGRINE PICKLE’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219200"/>
            <a:ext cx="7467600" cy="487375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Adobe Garamond Pro Bold" pitchFamily="18" charset="0"/>
              </a:rPr>
              <a:t>‘The Adventures of Peregrine Pickle’</a:t>
            </a:r>
            <a:r>
              <a:rPr lang="en-US" sz="2400" dirty="0" smtClean="0">
                <a:latin typeface="Adobe Garamond Pro Bold" pitchFamily="18" charset="0"/>
              </a:rPr>
              <a:t> is another picaresque novel by the Scottish author </a:t>
            </a:r>
            <a:r>
              <a:rPr lang="en-US" sz="2400" dirty="0" smtClean="0">
                <a:solidFill>
                  <a:srgbClr val="7030A0"/>
                </a:solidFill>
                <a:latin typeface="Adobe Garamond Pro Bold" pitchFamily="18" charset="0"/>
              </a:rPr>
              <a:t>Tobias Smollett</a:t>
            </a:r>
            <a:r>
              <a:rPr lang="en-US" sz="2400" dirty="0" smtClean="0">
                <a:latin typeface="Adobe Garamond Pro Bold" pitchFamily="18" charset="0"/>
              </a:rPr>
              <a:t> (1721–1771), first published in 1751 and revised and published again in 1758.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Adobe Garamond Pro Bold" pitchFamily="18" charset="0"/>
              </a:rPr>
              <a:t>It tells the story of an egotistical man who experiences luck and misfortunes in the height of 18th-century European society.</a:t>
            </a:r>
          </a:p>
        </p:txBody>
      </p:sp>
      <p:pic>
        <p:nvPicPr>
          <p:cNvPr id="4" name="Picture 3" descr="peregr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600" y="3962400"/>
            <a:ext cx="2057400" cy="2721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eregrine pick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4800" y="3962400"/>
            <a:ext cx="1905000" cy="2718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Some more on the same: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14400"/>
            <a:ext cx="7467600" cy="2514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dobe Garamond Pro Bold" pitchFamily="18" charset="0"/>
              </a:rPr>
              <a:t>Elements of the picaresque are found in </a:t>
            </a:r>
            <a:r>
              <a:rPr lang="en-US" sz="2400" dirty="0" smtClean="0">
                <a:solidFill>
                  <a:srgbClr val="7030A0"/>
                </a:solidFill>
                <a:latin typeface="Adobe Garamond Pro Bold" pitchFamily="18" charset="0"/>
              </a:rPr>
              <a:t>Charles Dickens’s</a:t>
            </a:r>
            <a:r>
              <a:rPr lang="en-US" sz="2400" dirty="0" smtClean="0">
                <a:latin typeface="Adobe Garamond Pro Bold" pitchFamily="18" charset="0"/>
              </a:rPr>
              <a:t> </a:t>
            </a:r>
            <a:r>
              <a:rPr lang="en-US" sz="2400" i="1" dirty="0" smtClean="0">
                <a:solidFill>
                  <a:srgbClr val="FF0000"/>
                </a:solidFill>
                <a:latin typeface="Adobe Garamond Pro Bold" pitchFamily="18" charset="0"/>
              </a:rPr>
              <a:t>The Pickwick Papers</a:t>
            </a:r>
            <a:r>
              <a:rPr lang="en-US" sz="2400" dirty="0" smtClean="0">
                <a:latin typeface="Adobe Garamond Pro Bold" pitchFamily="18" charset="0"/>
              </a:rPr>
              <a:t> (1836–37).</a:t>
            </a:r>
          </a:p>
          <a:p>
            <a:r>
              <a:rPr lang="en-US" sz="2400" dirty="0" smtClean="0">
                <a:latin typeface="Adobe Garamond Pro Bold" pitchFamily="18" charset="0"/>
              </a:rPr>
              <a:t> </a:t>
            </a:r>
            <a:r>
              <a:rPr lang="en-US" sz="2400" dirty="0" smtClean="0">
                <a:solidFill>
                  <a:srgbClr val="7030A0"/>
                </a:solidFill>
                <a:latin typeface="Adobe Garamond Pro Bold" pitchFamily="18" charset="0"/>
              </a:rPr>
              <a:t>Mark Twain's</a:t>
            </a:r>
            <a:r>
              <a:rPr lang="en-US" sz="2400" dirty="0" smtClean="0">
                <a:latin typeface="Adobe Garamond Pro Bold" pitchFamily="18" charset="0"/>
              </a:rPr>
              <a:t> </a:t>
            </a:r>
            <a:r>
              <a:rPr lang="en-US" sz="2400" i="1" dirty="0" smtClean="0">
                <a:solidFill>
                  <a:srgbClr val="FF0000"/>
                </a:solidFill>
                <a:latin typeface="Adobe Garamond Pro Bold" pitchFamily="18" charset="0"/>
              </a:rPr>
              <a:t>Adventures of Huckleberry Finn</a:t>
            </a:r>
            <a:r>
              <a:rPr lang="en-US" sz="2400" dirty="0" smtClean="0">
                <a:latin typeface="Adobe Garamond Pro Bold" pitchFamily="18" charset="0"/>
              </a:rPr>
              <a:t> (1884) was consciously written as a picaresque novel.</a:t>
            </a:r>
          </a:p>
          <a:p>
            <a:r>
              <a:rPr lang="en-US" sz="2400" dirty="0" smtClean="0">
                <a:solidFill>
                  <a:srgbClr val="7030A0"/>
                </a:solidFill>
                <a:latin typeface="Adobe Garamond Pro Bold" pitchFamily="18" charset="0"/>
              </a:rPr>
              <a:t>Rudyard Kipling's</a:t>
            </a:r>
            <a:r>
              <a:rPr lang="en-US" sz="2400" dirty="0" smtClean="0">
                <a:latin typeface="Adobe Garamond Pro Bold" pitchFamily="18" charset="0"/>
              </a:rPr>
              <a:t> </a:t>
            </a:r>
            <a:r>
              <a:rPr lang="en-US" sz="2400" i="1" dirty="0" smtClean="0">
                <a:solidFill>
                  <a:srgbClr val="FF0000"/>
                </a:solidFill>
                <a:latin typeface="Adobe Garamond Pro Bold" pitchFamily="18" charset="0"/>
              </a:rPr>
              <a:t>Kim</a:t>
            </a:r>
            <a:r>
              <a:rPr lang="en-US" sz="2400" dirty="0" smtClean="0">
                <a:latin typeface="Adobe Garamond Pro Bold" pitchFamily="18" charset="0"/>
              </a:rPr>
              <a:t> (1901) combined the influence of the picaresque novel with the modern spy novel.</a:t>
            </a:r>
            <a:endParaRPr lang="en-US" sz="2400" dirty="0">
              <a:latin typeface="Adobe Garamond Pro Bold" pitchFamily="18" charset="0"/>
            </a:endParaRPr>
          </a:p>
        </p:txBody>
      </p:sp>
      <p:pic>
        <p:nvPicPr>
          <p:cNvPr id="4" name="Picture 3" descr="Pickwickclub_seri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3505200"/>
            <a:ext cx="1991543" cy="312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huck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3810000"/>
            <a:ext cx="2438400" cy="2654808"/>
          </a:xfrm>
          <a:prstGeom prst="rect">
            <a:avLst/>
          </a:prstGeom>
        </p:spPr>
      </p:pic>
      <p:pic>
        <p:nvPicPr>
          <p:cNvPr id="6" name="Picture 5" descr="ki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1800" y="3657600"/>
            <a:ext cx="1809496" cy="297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467600" cy="960438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ORIGIN OF THE WORD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47800"/>
            <a:ext cx="7696200" cy="2743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The word </a:t>
            </a:r>
            <a:r>
              <a:rPr lang="en-US" sz="32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‘picaresque’</a:t>
            </a: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 has been derived from the Spanish word </a:t>
            </a:r>
            <a:r>
              <a:rPr lang="en-US" sz="32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‘picaro’ </a:t>
            </a: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which means a </a:t>
            </a:r>
            <a:r>
              <a:rPr lang="en-US" sz="32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‘rogue’ </a:t>
            </a: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or </a:t>
            </a:r>
            <a:r>
              <a:rPr lang="en-US" sz="32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‘knave’</a:t>
            </a: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.</a:t>
            </a:r>
          </a:p>
          <a:p>
            <a:pPr algn="ctr">
              <a:buNone/>
            </a:pP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The word </a:t>
            </a:r>
            <a:r>
              <a:rPr lang="en-US" sz="32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‘picaro’ </a:t>
            </a: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is again adopted from </a:t>
            </a:r>
            <a:r>
              <a:rPr lang="en-US" sz="32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‘picard’</a:t>
            </a: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.</a:t>
            </a:r>
          </a:p>
          <a:p>
            <a:pPr algn="ctr"/>
            <a:endParaRPr lang="en-US" sz="3200" dirty="0" smtClean="0">
              <a:latin typeface="Adobe Garamond Pro Bold" pitchFamily="18" charset="0"/>
              <a:ea typeface="Always In My Heart" pitchFamily="2" charset="0"/>
            </a:endParaRPr>
          </a:p>
          <a:p>
            <a:endParaRPr lang="en-US" sz="3200" dirty="0" smtClean="0">
              <a:latin typeface="Adobe Garamond Pro Bold" pitchFamily="18" charset="0"/>
              <a:ea typeface="Always In My Heart" pitchFamily="2" charset="0"/>
            </a:endParaRPr>
          </a:p>
          <a:p>
            <a:endParaRPr lang="en-US" sz="3200" dirty="0" smtClean="0">
              <a:latin typeface="Adobe Garamond Pro Bold" pitchFamily="18" charset="0"/>
              <a:ea typeface="Always In My Heart" pitchFamily="2" charset="0"/>
            </a:endParaRPr>
          </a:p>
          <a:p>
            <a:endParaRPr lang="en-US" sz="3200" dirty="0" smtClean="0">
              <a:latin typeface="Adobe Garamond Pro Bold" pitchFamily="18" charset="0"/>
              <a:ea typeface="Always In My Heart" pitchFamily="2" charset="0"/>
            </a:endParaRPr>
          </a:p>
          <a:p>
            <a:endParaRPr lang="en-US" dirty="0" smtClean="0">
              <a:latin typeface="Adobe Garamond Pro Bold" pitchFamily="18" charset="0"/>
              <a:ea typeface="Always In My Heart" pitchFamily="2" charset="0"/>
            </a:endParaRPr>
          </a:p>
        </p:txBody>
      </p:sp>
      <p:pic>
        <p:nvPicPr>
          <p:cNvPr id="4" name="Picture 3" descr="Logo_DarkBackground.png"/>
          <p:cNvPicPr>
            <a:picLocks noChangeAspect="1"/>
          </p:cNvPicPr>
          <p:nvPr/>
        </p:nvPicPr>
        <p:blipFill>
          <a:blip r:embed="rId2" cstate="print"/>
          <a:srcRect l="5378" t="6305" r="5378" b="6305"/>
          <a:stretch>
            <a:fillRect/>
          </a:stretch>
        </p:blipFill>
        <p:spPr>
          <a:xfrm>
            <a:off x="1143000" y="3590934"/>
            <a:ext cx="3911740" cy="32670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ckens_Gurney_hea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2667000" cy="3900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Mark_Twain,_Brady-Handy_photo_portrait,_Feb_7,_1871,_cropp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1295400"/>
            <a:ext cx="2438400" cy="3828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Rudyard_Kipling_(portrait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1200" y="1219200"/>
            <a:ext cx="2919211" cy="388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28600" y="5410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Charles John Huffam </a:t>
            </a:r>
            <a:r>
              <a:rPr lang="en-US" b="1" dirty="0" smtClean="0"/>
              <a:t>Dickens (1812-1870)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1800" y="5334000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Samuel Langhorne Clemens </a:t>
            </a:r>
            <a:r>
              <a:rPr lang="en-US" b="1" dirty="0" smtClean="0"/>
              <a:t>(1835-1910), </a:t>
            </a:r>
            <a:r>
              <a:rPr lang="en-US" b="1" dirty="0"/>
              <a:t>better known by his pen </a:t>
            </a:r>
            <a:r>
              <a:rPr lang="en-US" b="1" dirty="0" smtClean="0"/>
              <a:t>name </a:t>
            </a:r>
          </a:p>
          <a:p>
            <a:pPr algn="ctr"/>
            <a:r>
              <a:rPr lang="en-US" b="1" dirty="0" smtClean="0"/>
              <a:t>Mark Twain.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867400" y="54864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Joseph Rudyard </a:t>
            </a:r>
            <a:r>
              <a:rPr lang="en-US" b="1" dirty="0" smtClean="0"/>
              <a:t>Kipling </a:t>
            </a:r>
          </a:p>
          <a:p>
            <a:pPr algn="ctr"/>
            <a:r>
              <a:rPr lang="en-US" b="1" dirty="0" smtClean="0"/>
              <a:t>(1865-1936)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ice-Pic-Of-Thank-You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524000"/>
            <a:ext cx="7467600" cy="4207818"/>
          </a:xfrm>
          <a:ln w="7620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7467600" cy="487375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The </a:t>
            </a:r>
            <a:r>
              <a:rPr lang="en-US" sz="32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picaresque novel</a:t>
            </a: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 is a genre of prose fiction that depicts the adventures of a roguish, but "appealing hero", </a:t>
            </a:r>
          </a:p>
          <a:p>
            <a:pPr algn="ctr">
              <a:buNone/>
            </a:pP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of low social class, </a:t>
            </a:r>
          </a:p>
          <a:p>
            <a:pPr algn="ctr">
              <a:buNone/>
            </a:pP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who wanders from one country to another, enabling the novelist to introduce a variety of characters and incidents.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What’s in a name?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467600" cy="4873752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3200" dirty="0" smtClean="0">
              <a:latin typeface="Adobe Garamond Pro Bold" pitchFamily="18" charset="0"/>
              <a:ea typeface="Always In My Heart" pitchFamily="2" charset="0"/>
            </a:endParaRPr>
          </a:p>
          <a:p>
            <a:pPr algn="ctr">
              <a:buNone/>
            </a:pP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This style of novel originated in </a:t>
            </a:r>
            <a:r>
              <a:rPr lang="en-US" sz="32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Spain</a:t>
            </a: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 in </a:t>
            </a:r>
            <a:r>
              <a:rPr lang="en-US" sz="32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1554</a:t>
            </a: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 and flourished throughout Europe for more than 200 years, though the term </a:t>
            </a:r>
            <a:r>
              <a:rPr lang="en-US" sz="32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"picaresque novel"</a:t>
            </a: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 was only coined in </a:t>
            </a:r>
            <a:r>
              <a:rPr lang="en-US" sz="32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1810</a:t>
            </a:r>
            <a:r>
              <a:rPr lang="en-US" sz="3200" dirty="0" smtClean="0">
                <a:latin typeface="Adobe Garamond Pro Bold" pitchFamily="18" charset="0"/>
                <a:ea typeface="Always In My Heart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 CHIEF FEATURES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71600"/>
            <a:ext cx="7848600" cy="5486400"/>
          </a:xfrm>
        </p:spPr>
        <p:txBody>
          <a:bodyPr>
            <a:noAutofit/>
          </a:bodyPr>
          <a:lstStyle/>
          <a:p>
            <a:r>
              <a:rPr lang="en-US" sz="2200" b="1" dirty="0" smtClean="0">
                <a:latin typeface="Andalus" pitchFamily="18" charset="-78"/>
                <a:ea typeface="Always In My Heart" pitchFamily="2" charset="0"/>
                <a:cs typeface="Andalus" pitchFamily="18" charset="-78"/>
              </a:rPr>
              <a:t>Picaresque novels typically adopt a realistic style, with elements of comedy and satire. </a:t>
            </a:r>
          </a:p>
          <a:p>
            <a:r>
              <a:rPr lang="en-US" sz="2200" b="1" dirty="0" smtClean="0">
                <a:latin typeface="Andalus" pitchFamily="18" charset="-78"/>
                <a:ea typeface="Always In My Heart" pitchFamily="2" charset="0"/>
                <a:cs typeface="Andalus" pitchFamily="18" charset="-78"/>
              </a:rPr>
              <a:t>It has a picaro or a semi-criminal as its central figure who has to shift for himself to earn his living.</a:t>
            </a:r>
          </a:p>
          <a:p>
            <a:r>
              <a:rPr lang="en-US" sz="2200" b="1" dirty="0" smtClean="0">
                <a:latin typeface="Andalus" pitchFamily="18" charset="-78"/>
                <a:ea typeface="Always In My Heart" pitchFamily="2" charset="0"/>
                <a:cs typeface="Andalus" pitchFamily="18" charset="-78"/>
              </a:rPr>
              <a:t>He is born of poor and degraded parents or he is illegitimate.</a:t>
            </a:r>
          </a:p>
          <a:p>
            <a:r>
              <a:rPr lang="en-US" sz="2200" b="1" dirty="0" smtClean="0">
                <a:latin typeface="Andalus" pitchFamily="18" charset="-78"/>
                <a:ea typeface="Always In My Heart" pitchFamily="2" charset="0"/>
                <a:cs typeface="Andalus" pitchFamily="18" charset="-78"/>
              </a:rPr>
              <a:t>There is no plot. The story is told in a series of thrilling events only loosely connected together by the fact that the same central character figures in them all.</a:t>
            </a:r>
          </a:p>
          <a:p>
            <a:r>
              <a:rPr lang="en-US" sz="2200" b="1" dirty="0" smtClean="0">
                <a:latin typeface="Andalus" pitchFamily="18" charset="-78"/>
                <a:ea typeface="Always In My Heart" pitchFamily="2" charset="0"/>
                <a:cs typeface="Andalus" pitchFamily="18" charset="-78"/>
              </a:rPr>
              <a:t>The plot is episodic and the incidents thrilling and sensational.</a:t>
            </a:r>
          </a:p>
          <a:p>
            <a:r>
              <a:rPr lang="en-US" sz="2200" b="1" dirty="0" smtClean="0">
                <a:latin typeface="Andalus" pitchFamily="18" charset="-78"/>
                <a:ea typeface="Always In My Heart" pitchFamily="2" charset="0"/>
                <a:cs typeface="Andalus" pitchFamily="18" charset="-78"/>
              </a:rPr>
              <a:t>A picaresque narrative is usually written in first person as an autobiographical account.</a:t>
            </a:r>
          </a:p>
          <a:p>
            <a:r>
              <a:rPr lang="en-US" sz="2200" b="1" dirty="0" smtClean="0">
                <a:latin typeface="Andalus" pitchFamily="18" charset="-78"/>
                <a:ea typeface="Always In My Heart" pitchFamily="2" charset="0"/>
                <a:cs typeface="Andalus" pitchFamily="18" charset="-78"/>
              </a:rPr>
              <a:t>There is little if any character development in the main character. Once a pícaro, always a pícaro.</a:t>
            </a:r>
          </a:p>
          <a:p>
            <a:endParaRPr lang="en-US" sz="2000" dirty="0">
              <a:latin typeface="Adobe Garamond Pro Bold" pitchFamily="18" charset="0"/>
              <a:ea typeface="Always In My Heart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8600"/>
            <a:ext cx="7620000" cy="3657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Andalus" pitchFamily="18" charset="-78"/>
                <a:ea typeface="Always In My Heart" pitchFamily="2" charset="0"/>
                <a:cs typeface="Andalus" pitchFamily="18" charset="-78"/>
              </a:rPr>
              <a:t>The pícaro's story is told with a plainness of language or realism.</a:t>
            </a:r>
          </a:p>
          <a:p>
            <a:r>
              <a:rPr lang="en-US" sz="2400" b="1" dirty="0" smtClean="0">
                <a:latin typeface="Andalus" pitchFamily="18" charset="-78"/>
                <a:ea typeface="Always In My Heart" pitchFamily="2" charset="0"/>
                <a:cs typeface="Andalus" pitchFamily="18" charset="-78"/>
              </a:rPr>
              <a:t>Satire is sometimes a prominent element. The aim of the novelist is to delight and entertain and not to reform or improve.</a:t>
            </a:r>
          </a:p>
          <a:p>
            <a:r>
              <a:rPr lang="en-US" sz="2400" b="1" dirty="0" smtClean="0">
                <a:latin typeface="Andalus" pitchFamily="18" charset="-78"/>
                <a:ea typeface="Always In My Heart" pitchFamily="2" charset="0"/>
                <a:cs typeface="Andalus" pitchFamily="18" charset="-78"/>
              </a:rPr>
              <a:t>The behavior of a picaresque hero or heroine stops just short of criminality. Carefree or immoral rascality positions the picaresque hero as a sympathetic outsider, untouched by the false rules of society.</a:t>
            </a:r>
          </a:p>
          <a:p>
            <a:endParaRPr lang="en-US" sz="2800" dirty="0"/>
          </a:p>
        </p:txBody>
      </p:sp>
      <p:pic>
        <p:nvPicPr>
          <p:cNvPr id="4" name="Picture 3" descr="textgram_15170709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6200" y="4191000"/>
            <a:ext cx="1209600" cy="1209600"/>
          </a:xfrm>
          <a:prstGeom prst="rect">
            <a:avLst/>
          </a:prstGeom>
        </p:spPr>
      </p:pic>
      <p:pic>
        <p:nvPicPr>
          <p:cNvPr id="5" name="Picture 4" descr="textgram_15170710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0" y="4191000"/>
            <a:ext cx="1219200" cy="1219200"/>
          </a:xfrm>
          <a:prstGeom prst="rect">
            <a:avLst/>
          </a:prstGeom>
        </p:spPr>
      </p:pic>
      <p:pic>
        <p:nvPicPr>
          <p:cNvPr id="6" name="Picture 5" descr="textgram_151707110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0" y="5257800"/>
            <a:ext cx="1295400" cy="1295400"/>
          </a:xfrm>
          <a:prstGeom prst="rect">
            <a:avLst/>
          </a:prstGeom>
        </p:spPr>
      </p:pic>
      <p:pic>
        <p:nvPicPr>
          <p:cNvPr id="7" name="Picture 6" descr="textgram_151707116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0" y="4191000"/>
            <a:ext cx="1219200" cy="1219200"/>
          </a:xfrm>
          <a:prstGeom prst="rect">
            <a:avLst/>
          </a:prstGeom>
        </p:spPr>
      </p:pic>
      <p:pic>
        <p:nvPicPr>
          <p:cNvPr id="8" name="Picture 7" descr="textgram_151707199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9200" y="5257800"/>
            <a:ext cx="12954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‘Lazarillo de Tormes’</a:t>
            </a:r>
          </a:p>
        </p:txBody>
      </p:sp>
      <p:pic>
        <p:nvPicPr>
          <p:cNvPr id="4" name="Content Placeholder 3" descr="imag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2743200"/>
            <a:ext cx="24003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66800" y="1143000"/>
            <a:ext cx="716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is a Spanish novella, published anonymously because of its anticlerical content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in 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1554. </a:t>
            </a:r>
          </a:p>
          <a:p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It is variously considered either the first picaresque novel or at least the antecedent of the genre.</a:t>
            </a:r>
          </a:p>
        </p:txBody>
      </p:sp>
      <p:pic>
        <p:nvPicPr>
          <p:cNvPr id="6" name="Picture 5" descr="151698238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2743200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‘The Unfortunate Traveller’</a:t>
            </a:r>
          </a:p>
        </p:txBody>
      </p:sp>
      <p:pic>
        <p:nvPicPr>
          <p:cNvPr id="4" name="Content Placeholder 3" descr="SH68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4038600"/>
            <a:ext cx="3283649" cy="2362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54921ed71a118_thomas_nash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4114800"/>
            <a:ext cx="1905000" cy="21621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143000" y="1447800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or, the </a:t>
            </a:r>
            <a:r>
              <a:rPr lang="en-US" sz="24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‘Life </a:t>
            </a:r>
            <a:r>
              <a:rPr lang="en-US" sz="2400" dirty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of Jack </a:t>
            </a:r>
            <a:r>
              <a:rPr lang="en-US" sz="2400" dirty="0" smtClean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Wilton’ 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is a picaresque novel by </a:t>
            </a:r>
            <a:r>
              <a:rPr lang="en-US" sz="2400" dirty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Thomas </a:t>
            </a:r>
            <a:r>
              <a:rPr lang="en-US" sz="2400" dirty="0" smtClean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Nashe 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(1567-1601) 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first published in 1594 but set during the reign of Henry VIII of England</a:t>
            </a:r>
            <a:r>
              <a:rPr lang="en-US" sz="2400" dirty="0" smtClean="0">
                <a:latin typeface="Adobe Garamond Pro Bold" pitchFamily="18" charset="0"/>
                <a:ea typeface="Always In My Heart" pitchFamily="2" charset="0"/>
              </a:rPr>
              <a:t>.</a:t>
            </a:r>
          </a:p>
          <a:p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It is often cited as one of the earliest examples of an English picaresque novel.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‘Guzmán de Alfarache’</a:t>
            </a:r>
          </a:p>
        </p:txBody>
      </p:sp>
      <p:pic>
        <p:nvPicPr>
          <p:cNvPr id="6" name="Content Placeholder 5" descr="436507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2895600"/>
            <a:ext cx="2212450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2249502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00" y="2895600"/>
            <a:ext cx="2209800" cy="31539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219200" y="1524000"/>
            <a:ext cx="72390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Another early example is </a:t>
            </a:r>
            <a:r>
              <a:rPr lang="en-US" sz="2400" dirty="0">
                <a:solidFill>
                  <a:srgbClr val="7030A0"/>
                </a:solidFill>
                <a:latin typeface="Adobe Garamond Pro Bold" pitchFamily="18" charset="0"/>
                <a:ea typeface="Always In My Heart" pitchFamily="2" charset="0"/>
              </a:rPr>
              <a:t>Mateo Alemán's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 </a:t>
            </a:r>
            <a:r>
              <a:rPr lang="en-US" sz="2400" dirty="0">
                <a:solidFill>
                  <a:srgbClr val="FF0000"/>
                </a:solidFill>
                <a:latin typeface="Adobe Garamond Pro Bold" pitchFamily="18" charset="0"/>
                <a:ea typeface="Always In My Heart" pitchFamily="2" charset="0"/>
              </a:rPr>
              <a:t>Guzmán de Alfarache</a:t>
            </a:r>
            <a:r>
              <a:rPr lang="en-US" sz="2400" dirty="0">
                <a:latin typeface="Adobe Garamond Pro Bold" pitchFamily="18" charset="0"/>
                <a:ea typeface="Always In My Heart" pitchFamily="2" charset="0"/>
              </a:rPr>
              <a:t> (1599), characterized by religiosity.</a:t>
            </a:r>
          </a:p>
        </p:txBody>
      </p:sp>
      <p:pic>
        <p:nvPicPr>
          <p:cNvPr id="9" name="Picture 8" descr="mateo-alema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9000" y="2895600"/>
            <a:ext cx="2438400" cy="325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1012</TotalTime>
  <Words>263</Words>
  <Application>Microsoft Office PowerPoint</Application>
  <PresentationFormat>On-screen Show (4:3)</PresentationFormat>
  <Paragraphs>71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Solstice</vt:lpstr>
      <vt:lpstr>PICARESQUE  NOVELS</vt:lpstr>
      <vt:lpstr> ORIGIN OF THE WORD</vt:lpstr>
      <vt:lpstr>What is it?</vt:lpstr>
      <vt:lpstr>What’s in a name?</vt:lpstr>
      <vt:lpstr> CHIEF FEATURES :</vt:lpstr>
      <vt:lpstr>Slide 6</vt:lpstr>
      <vt:lpstr>‘Lazarillo de Tormes’</vt:lpstr>
      <vt:lpstr>‘The Unfortunate Traveller’</vt:lpstr>
      <vt:lpstr>‘Guzmán de Alfarache’</vt:lpstr>
      <vt:lpstr>‘Don Quixote’</vt:lpstr>
      <vt:lpstr>‘Simplicius Simplicissimus’</vt:lpstr>
      <vt:lpstr>‘Gil Blas’</vt:lpstr>
      <vt:lpstr>‘Moll Flanders’</vt:lpstr>
      <vt:lpstr>‘TOM JONES’</vt:lpstr>
      <vt:lpstr>   HENRY FIELDING  (1707-1754) is known for his rich, earthy humor and satirical prowess, and as the author of the picaresque novel TOM JONES.</vt:lpstr>
      <vt:lpstr>‘JOSEPH  ANDREWS’</vt:lpstr>
      <vt:lpstr>‘RODERICK RANDOM’</vt:lpstr>
      <vt:lpstr>‘PEREGRINE PICKLE’</vt:lpstr>
      <vt:lpstr>Some more on the same: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PICARESQUE NOVELS</dc:title>
  <dc:creator>PC</dc:creator>
  <cp:lastModifiedBy>VISHAL</cp:lastModifiedBy>
  <cp:revision>96</cp:revision>
  <dcterms:created xsi:type="dcterms:W3CDTF">2018-01-27T15:42:06Z</dcterms:created>
  <dcterms:modified xsi:type="dcterms:W3CDTF">2020-04-05T07:58:59Z</dcterms:modified>
</cp:coreProperties>
</file>